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68" r:id="rId3"/>
    <p:sldId id="257" r:id="rId4"/>
    <p:sldId id="264" r:id="rId5"/>
    <p:sldId id="260" r:id="rId6"/>
    <p:sldId id="262" r:id="rId7"/>
    <p:sldId id="258" r:id="rId8"/>
    <p:sldId id="263" r:id="rId9"/>
    <p:sldId id="259" r:id="rId10"/>
    <p:sldId id="261" r:id="rId11"/>
    <p:sldId id="265" r:id="rId12"/>
    <p:sldId id="266" r:id="rId13"/>
    <p:sldId id="270"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8640C9-8AF0-4EAE-8427-3CEA45C51FE0}" type="datetimeFigureOut">
              <a:rPr lang="en-US" smtClean="0"/>
              <a:t>10/19/2016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430BF0D-8B13-435C-9E11-E2EF11CB9D84}" type="slidenum">
              <a:rPr lang="en-US" smtClean="0"/>
              <a:t>‹#›</a:t>
            </a:fld>
            <a:endParaRPr lang="en-US"/>
          </a:p>
        </p:txBody>
      </p:sp>
    </p:spTree>
    <p:extLst>
      <p:ext uri="{BB962C8B-B14F-4D97-AF65-F5344CB8AC3E}">
        <p14:creationId xmlns:p14="http://schemas.microsoft.com/office/powerpoint/2010/main" val="211053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1AEB4B-6B40-4639-9B70-216189398BE0}" type="datetimeFigureOut">
              <a:rPr lang="en-US" smtClean="0"/>
              <a:t>10/19/2016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319FA7-4DE9-483B-A6FD-E1252FE8B220}" type="slidenum">
              <a:rPr lang="en-US" smtClean="0"/>
              <a:t>‹#›</a:t>
            </a:fld>
            <a:endParaRPr lang="en-US"/>
          </a:p>
        </p:txBody>
      </p:sp>
    </p:spTree>
    <p:extLst>
      <p:ext uri="{BB962C8B-B14F-4D97-AF65-F5344CB8AC3E}">
        <p14:creationId xmlns:p14="http://schemas.microsoft.com/office/powerpoint/2010/main" val="2441295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1</a:t>
            </a:fld>
            <a:endParaRPr lang="en-US"/>
          </a:p>
        </p:txBody>
      </p:sp>
    </p:spTree>
    <p:extLst>
      <p:ext uri="{BB962C8B-B14F-4D97-AF65-F5344CB8AC3E}">
        <p14:creationId xmlns:p14="http://schemas.microsoft.com/office/powerpoint/2010/main" val="18044810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10</a:t>
            </a:fld>
            <a:endParaRPr lang="en-US"/>
          </a:p>
        </p:txBody>
      </p:sp>
    </p:spTree>
    <p:extLst>
      <p:ext uri="{BB962C8B-B14F-4D97-AF65-F5344CB8AC3E}">
        <p14:creationId xmlns:p14="http://schemas.microsoft.com/office/powerpoint/2010/main" val="2293997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11</a:t>
            </a:fld>
            <a:endParaRPr lang="en-US"/>
          </a:p>
        </p:txBody>
      </p:sp>
    </p:spTree>
    <p:extLst>
      <p:ext uri="{BB962C8B-B14F-4D97-AF65-F5344CB8AC3E}">
        <p14:creationId xmlns:p14="http://schemas.microsoft.com/office/powerpoint/2010/main" val="2102080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12</a:t>
            </a:fld>
            <a:endParaRPr lang="en-US"/>
          </a:p>
        </p:txBody>
      </p:sp>
    </p:spTree>
    <p:extLst>
      <p:ext uri="{BB962C8B-B14F-4D97-AF65-F5344CB8AC3E}">
        <p14:creationId xmlns:p14="http://schemas.microsoft.com/office/powerpoint/2010/main" val="1358600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13</a:t>
            </a:fld>
            <a:endParaRPr lang="en-US"/>
          </a:p>
        </p:txBody>
      </p:sp>
    </p:spTree>
    <p:extLst>
      <p:ext uri="{BB962C8B-B14F-4D97-AF65-F5344CB8AC3E}">
        <p14:creationId xmlns:p14="http://schemas.microsoft.com/office/powerpoint/2010/main" val="149882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2</a:t>
            </a:fld>
            <a:endParaRPr lang="en-US"/>
          </a:p>
        </p:txBody>
      </p:sp>
    </p:spTree>
    <p:extLst>
      <p:ext uri="{BB962C8B-B14F-4D97-AF65-F5344CB8AC3E}">
        <p14:creationId xmlns:p14="http://schemas.microsoft.com/office/powerpoint/2010/main" val="1792596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3</a:t>
            </a:fld>
            <a:endParaRPr lang="en-US"/>
          </a:p>
        </p:txBody>
      </p:sp>
    </p:spTree>
    <p:extLst>
      <p:ext uri="{BB962C8B-B14F-4D97-AF65-F5344CB8AC3E}">
        <p14:creationId xmlns:p14="http://schemas.microsoft.com/office/powerpoint/2010/main" val="2283092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4</a:t>
            </a:fld>
            <a:endParaRPr lang="en-US"/>
          </a:p>
        </p:txBody>
      </p:sp>
    </p:spTree>
    <p:extLst>
      <p:ext uri="{BB962C8B-B14F-4D97-AF65-F5344CB8AC3E}">
        <p14:creationId xmlns:p14="http://schemas.microsoft.com/office/powerpoint/2010/main" val="182885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5</a:t>
            </a:fld>
            <a:endParaRPr lang="en-US"/>
          </a:p>
        </p:txBody>
      </p:sp>
    </p:spTree>
    <p:extLst>
      <p:ext uri="{BB962C8B-B14F-4D97-AF65-F5344CB8AC3E}">
        <p14:creationId xmlns:p14="http://schemas.microsoft.com/office/powerpoint/2010/main" val="465448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6</a:t>
            </a:fld>
            <a:endParaRPr lang="en-US"/>
          </a:p>
        </p:txBody>
      </p:sp>
    </p:spTree>
    <p:extLst>
      <p:ext uri="{BB962C8B-B14F-4D97-AF65-F5344CB8AC3E}">
        <p14:creationId xmlns:p14="http://schemas.microsoft.com/office/powerpoint/2010/main" val="3554429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7</a:t>
            </a:fld>
            <a:endParaRPr lang="en-US"/>
          </a:p>
        </p:txBody>
      </p:sp>
    </p:spTree>
    <p:extLst>
      <p:ext uri="{BB962C8B-B14F-4D97-AF65-F5344CB8AC3E}">
        <p14:creationId xmlns:p14="http://schemas.microsoft.com/office/powerpoint/2010/main" val="199632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8</a:t>
            </a:fld>
            <a:endParaRPr lang="en-US"/>
          </a:p>
        </p:txBody>
      </p:sp>
    </p:spTree>
    <p:extLst>
      <p:ext uri="{BB962C8B-B14F-4D97-AF65-F5344CB8AC3E}">
        <p14:creationId xmlns:p14="http://schemas.microsoft.com/office/powerpoint/2010/main" val="3149929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319FA7-4DE9-483B-A6FD-E1252FE8B220}" type="slidenum">
              <a:rPr lang="en-US" smtClean="0"/>
              <a:t>9</a:t>
            </a:fld>
            <a:endParaRPr lang="en-US"/>
          </a:p>
        </p:txBody>
      </p:sp>
    </p:spTree>
    <p:extLst>
      <p:ext uri="{BB962C8B-B14F-4D97-AF65-F5344CB8AC3E}">
        <p14:creationId xmlns:p14="http://schemas.microsoft.com/office/powerpoint/2010/main" val="3323702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81847AD-FD13-43B9-9035-B72738461C1E}" type="datetimeFigureOut">
              <a:rPr lang="en-US" smtClean="0"/>
              <a:t>10/19/2016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8A379E1-38C5-4FC5-9C4E-8380C84A274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1847AD-FD13-43B9-9035-B72738461C1E}"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79E1-38C5-4FC5-9C4E-8380C84A274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1847AD-FD13-43B9-9035-B72738461C1E}"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A379E1-38C5-4FC5-9C4E-8380C84A274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81847AD-FD13-43B9-9035-B72738461C1E}" type="datetimeFigureOut">
              <a:rPr lang="en-US" smtClean="0"/>
              <a:t>10/19/2016</a:t>
            </a:fld>
            <a:endParaRPr lang="en-US"/>
          </a:p>
        </p:txBody>
      </p:sp>
      <p:sp>
        <p:nvSpPr>
          <p:cNvPr id="9" name="Slide Number Placeholder 8"/>
          <p:cNvSpPr>
            <a:spLocks noGrp="1"/>
          </p:cNvSpPr>
          <p:nvPr>
            <p:ph type="sldNum" sz="quarter" idx="15"/>
          </p:nvPr>
        </p:nvSpPr>
        <p:spPr/>
        <p:txBody>
          <a:bodyPr rtlCol="0"/>
          <a:lstStyle/>
          <a:p>
            <a:fld id="{48A379E1-38C5-4FC5-9C4E-8380C84A2742}"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81847AD-FD13-43B9-9035-B72738461C1E}" type="datetimeFigureOut">
              <a:rPr lang="en-US" smtClean="0"/>
              <a:t>10/19/2016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8A379E1-38C5-4FC5-9C4E-8380C84A274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81847AD-FD13-43B9-9035-B72738461C1E}"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A379E1-38C5-4FC5-9C4E-8380C84A2742}"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81847AD-FD13-43B9-9035-B72738461C1E}"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A379E1-38C5-4FC5-9C4E-8380C84A2742}"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81847AD-FD13-43B9-9035-B72738461C1E}" type="datetimeFigureOut">
              <a:rPr lang="en-US" smtClean="0"/>
              <a:t>10/19/2016</a:t>
            </a:fld>
            <a:endParaRPr lang="en-US"/>
          </a:p>
        </p:txBody>
      </p:sp>
      <p:sp>
        <p:nvSpPr>
          <p:cNvPr id="7" name="Slide Number Placeholder 6"/>
          <p:cNvSpPr>
            <a:spLocks noGrp="1"/>
          </p:cNvSpPr>
          <p:nvPr>
            <p:ph type="sldNum" sz="quarter" idx="11"/>
          </p:nvPr>
        </p:nvSpPr>
        <p:spPr/>
        <p:txBody>
          <a:bodyPr rtlCol="0"/>
          <a:lstStyle/>
          <a:p>
            <a:fld id="{48A379E1-38C5-4FC5-9C4E-8380C84A2742}"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847AD-FD13-43B9-9035-B72738461C1E}"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A379E1-38C5-4FC5-9C4E-8380C84A274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81847AD-FD13-43B9-9035-B72738461C1E}" type="datetimeFigureOut">
              <a:rPr lang="en-US" smtClean="0"/>
              <a:t>10/19/2016</a:t>
            </a:fld>
            <a:endParaRPr lang="en-US"/>
          </a:p>
        </p:txBody>
      </p:sp>
      <p:sp>
        <p:nvSpPr>
          <p:cNvPr id="22" name="Slide Number Placeholder 21"/>
          <p:cNvSpPr>
            <a:spLocks noGrp="1"/>
          </p:cNvSpPr>
          <p:nvPr>
            <p:ph type="sldNum" sz="quarter" idx="15"/>
          </p:nvPr>
        </p:nvSpPr>
        <p:spPr/>
        <p:txBody>
          <a:bodyPr rtlCol="0"/>
          <a:lstStyle/>
          <a:p>
            <a:fld id="{48A379E1-38C5-4FC5-9C4E-8380C84A2742}"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81847AD-FD13-43B9-9035-B72738461C1E}" type="datetimeFigureOut">
              <a:rPr lang="en-US" smtClean="0"/>
              <a:t>10/19/2016</a:t>
            </a:fld>
            <a:endParaRPr lang="en-US"/>
          </a:p>
        </p:txBody>
      </p:sp>
      <p:sp>
        <p:nvSpPr>
          <p:cNvPr id="18" name="Slide Number Placeholder 17"/>
          <p:cNvSpPr>
            <a:spLocks noGrp="1"/>
          </p:cNvSpPr>
          <p:nvPr>
            <p:ph type="sldNum" sz="quarter" idx="11"/>
          </p:nvPr>
        </p:nvSpPr>
        <p:spPr/>
        <p:txBody>
          <a:bodyPr rtlCol="0"/>
          <a:lstStyle/>
          <a:p>
            <a:fld id="{48A379E1-38C5-4FC5-9C4E-8380C84A2742}"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81847AD-FD13-43B9-9035-B72738461C1E}" type="datetimeFigureOut">
              <a:rPr lang="en-US" smtClean="0"/>
              <a:t>10/19/2016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8A379E1-38C5-4FC5-9C4E-8380C84A27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facebook.com/WCCTRiOSS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hyperlink" Target="mailto:rh9446@wilsoncc.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457200"/>
            <a:ext cx="7315200" cy="1676400"/>
          </a:xfrm>
        </p:spPr>
        <p:txBody>
          <a:bodyPr>
            <a:noAutofit/>
          </a:bodyPr>
          <a:lstStyle/>
          <a:p>
            <a:pPr algn="ctr"/>
            <a:r>
              <a:rPr lang="en-US" sz="4000" dirty="0" smtClean="0"/>
              <a:t>Student Support Services </a:t>
            </a:r>
            <a:br>
              <a:rPr lang="en-US" sz="4000" dirty="0" smtClean="0"/>
            </a:br>
            <a:r>
              <a:rPr lang="en-US" sz="4000" dirty="0" smtClean="0"/>
              <a:t>Mandatory Orientation</a:t>
            </a:r>
            <a:endParaRPr lang="en-US" sz="4000" dirty="0"/>
          </a:p>
        </p:txBody>
      </p:sp>
      <p:sp>
        <p:nvSpPr>
          <p:cNvPr id="3" name="Subtitle 2"/>
          <p:cNvSpPr>
            <a:spLocks noGrp="1"/>
          </p:cNvSpPr>
          <p:nvPr>
            <p:ph type="subTitle" idx="1"/>
          </p:nvPr>
        </p:nvSpPr>
        <p:spPr>
          <a:xfrm>
            <a:off x="1828800" y="4495800"/>
            <a:ext cx="7162800" cy="2209800"/>
          </a:xfrm>
        </p:spPr>
        <p:txBody>
          <a:bodyPr>
            <a:normAutofit fontScale="92500" lnSpcReduction="10000"/>
          </a:bodyPr>
          <a:lstStyle/>
          <a:p>
            <a:pPr algn="ctr"/>
            <a:r>
              <a:rPr lang="en-US" dirty="0" smtClean="0"/>
              <a:t>James Carr – Director</a:t>
            </a:r>
          </a:p>
          <a:p>
            <a:pPr algn="ctr"/>
            <a:r>
              <a:rPr lang="en-US" dirty="0"/>
              <a:t>Reggie Harris – Academic Advisor/Tutor </a:t>
            </a:r>
            <a:r>
              <a:rPr lang="en-US" dirty="0" smtClean="0"/>
              <a:t>Coordinator</a:t>
            </a:r>
          </a:p>
          <a:p>
            <a:pPr algn="ctr"/>
            <a:r>
              <a:rPr lang="en-US" smtClean="0"/>
              <a:t>Allison </a:t>
            </a:r>
            <a:r>
              <a:rPr lang="en-US" smtClean="0"/>
              <a:t>Jones</a:t>
            </a:r>
            <a:r>
              <a:rPr lang="en-US" smtClean="0"/>
              <a:t> </a:t>
            </a:r>
            <a:r>
              <a:rPr lang="en-US" dirty="0" smtClean="0"/>
              <a:t>– Academic Advisor/Tutor Coordinator</a:t>
            </a:r>
          </a:p>
          <a:p>
            <a:pPr algn="ctr"/>
            <a:r>
              <a:rPr lang="en-US" dirty="0" smtClean="0"/>
              <a:t>Becky Watson – Academic/Data Specialist</a:t>
            </a:r>
          </a:p>
          <a:p>
            <a:pPr algn="ctr"/>
            <a:endParaRPr lang="en-US" dirty="0"/>
          </a:p>
          <a:p>
            <a:pPr algn="r"/>
            <a:endParaRPr lang="en-US" sz="1000" dirty="0" smtClean="0"/>
          </a:p>
          <a:p>
            <a:pPr algn="r"/>
            <a:r>
              <a:rPr lang="en-US" sz="1000" dirty="0" smtClean="0"/>
              <a:t>8/13</a:t>
            </a:r>
            <a:r>
              <a:rPr lang="en-US" dirty="0" smtClean="0"/>
              <a:t> </a:t>
            </a:r>
            <a:endParaRPr lang="en-US" dirty="0"/>
          </a:p>
        </p:txBody>
      </p:sp>
      <p:pic>
        <p:nvPicPr>
          <p:cNvPr id="1026" name="Picture 2" descr="http://t0.gstatic.com/images?q=tbn:ANd9GcSZ3q4UeMPBzDe-U9XSnTbQfkxaSq7EJX59zA6Li1jv0YhqBPl9l1LSX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245850"/>
            <a:ext cx="2209800" cy="1803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35019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8763000" cy="838200"/>
          </a:xfrm>
        </p:spPr>
        <p:txBody>
          <a:bodyPr/>
          <a:lstStyle/>
          <a:p>
            <a:pPr algn="ctr"/>
            <a:r>
              <a:rPr lang="en-US" b="1" u="sng" dirty="0" smtClean="0"/>
              <a:t>Progress Reports &amp; Meetings with Staff</a:t>
            </a:r>
            <a:endParaRPr lang="en-US" b="1" u="sng" dirty="0"/>
          </a:p>
        </p:txBody>
      </p:sp>
      <p:sp>
        <p:nvSpPr>
          <p:cNvPr id="3" name="Content Placeholder 2"/>
          <p:cNvSpPr>
            <a:spLocks noGrp="1"/>
          </p:cNvSpPr>
          <p:nvPr>
            <p:ph sz="quarter" idx="1"/>
          </p:nvPr>
        </p:nvSpPr>
        <p:spPr>
          <a:xfrm>
            <a:off x="457200" y="1295400"/>
            <a:ext cx="7772400" cy="5178552"/>
          </a:xfrm>
        </p:spPr>
        <p:txBody>
          <a:bodyPr/>
          <a:lstStyle/>
          <a:p>
            <a:r>
              <a:rPr lang="en-US" dirty="0" smtClean="0"/>
              <a:t>We receive progress reports from your Instructors throughout the semester – If you are struggling in a class/classes, we will email you &amp; have you come in to meet with us.</a:t>
            </a:r>
          </a:p>
          <a:p>
            <a:pPr marL="0" indent="0">
              <a:buNone/>
            </a:pPr>
            <a:endParaRPr lang="en-US" sz="600" dirty="0" smtClean="0"/>
          </a:p>
          <a:p>
            <a:r>
              <a:rPr lang="en-US" dirty="0" smtClean="0"/>
              <a:t>We do this because we want you to succeed in your courses!</a:t>
            </a:r>
          </a:p>
          <a:p>
            <a:pPr marL="0" indent="0">
              <a:buNone/>
            </a:pPr>
            <a:endParaRPr lang="en-US" dirty="0" smtClean="0"/>
          </a:p>
        </p:txBody>
      </p:sp>
      <p:pic>
        <p:nvPicPr>
          <p:cNvPr id="9218" name="Picture 2" descr="http://t2.gstatic.com/images?q=tbn:ANd9GcRK3xM5EW8_dOm-GuRFfNdjdtsBfrM-P69Gp7w7B5v77w6mGbDY16f69S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4419600"/>
            <a:ext cx="2895600" cy="1615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9493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u="sng" dirty="0" smtClean="0"/>
              <a:t>Make An Appointment!</a:t>
            </a:r>
            <a:endParaRPr lang="en-US" u="sng" dirty="0"/>
          </a:p>
        </p:txBody>
      </p:sp>
      <p:sp>
        <p:nvSpPr>
          <p:cNvPr id="3" name="Content Placeholder 2"/>
          <p:cNvSpPr>
            <a:spLocks noGrp="1"/>
          </p:cNvSpPr>
          <p:nvPr>
            <p:ph sz="quarter" idx="1"/>
          </p:nvPr>
        </p:nvSpPr>
        <p:spPr>
          <a:xfrm>
            <a:off x="457200" y="1371600"/>
            <a:ext cx="7467600" cy="5102352"/>
          </a:xfrm>
        </p:spPr>
        <p:txBody>
          <a:bodyPr/>
          <a:lstStyle/>
          <a:p>
            <a:r>
              <a:rPr lang="en-US" dirty="0" smtClean="0"/>
              <a:t>There are over 200 of you – We cannot guarantee we will be available if you just </a:t>
            </a:r>
            <a:r>
              <a:rPr lang="en-US" i="1" dirty="0" smtClean="0"/>
              <a:t>walk in</a:t>
            </a:r>
            <a:r>
              <a:rPr lang="en-US" dirty="0" smtClean="0"/>
              <a:t> </a:t>
            </a:r>
            <a:r>
              <a:rPr lang="en-US" sz="1600" dirty="0" smtClean="0"/>
              <a:t>(we may be with another student, on a conference call, inputting data into our computer system, etc.)</a:t>
            </a:r>
          </a:p>
          <a:p>
            <a:endParaRPr lang="en-US" sz="600" dirty="0" smtClean="0"/>
          </a:p>
          <a:p>
            <a:r>
              <a:rPr lang="en-US" dirty="0" smtClean="0"/>
              <a:t>We strongly encourage you to make an appointment with us! </a:t>
            </a:r>
          </a:p>
          <a:p>
            <a:endParaRPr lang="en-US" sz="600" dirty="0"/>
          </a:p>
          <a:p>
            <a:r>
              <a:rPr lang="en-US" dirty="0" smtClean="0"/>
              <a:t>Our contact information is on the WCC website, or you can stop by for a business card</a:t>
            </a:r>
            <a:endParaRPr lang="en-US" dirty="0"/>
          </a:p>
        </p:txBody>
      </p:sp>
      <p:pic>
        <p:nvPicPr>
          <p:cNvPr id="3074" name="Picture 2" descr="http://t2.gstatic.com/images?q=tbn:ANd9GcT3oNo7Qhih8EJgJmImVq-rt2-vv2LEuB_IB3RvyYIGqCFB5orr73itxJ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4953000"/>
            <a:ext cx="3505200" cy="1565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5075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b="1" u="sng" dirty="0" smtClean="0"/>
              <a:t>Check your Student Email</a:t>
            </a:r>
            <a:endParaRPr lang="en-US" b="1" u="sng" dirty="0"/>
          </a:p>
        </p:txBody>
      </p:sp>
      <p:sp>
        <p:nvSpPr>
          <p:cNvPr id="3" name="Content Placeholder 2"/>
          <p:cNvSpPr>
            <a:spLocks noGrp="1"/>
          </p:cNvSpPr>
          <p:nvPr>
            <p:ph sz="quarter" idx="1"/>
          </p:nvPr>
        </p:nvSpPr>
        <p:spPr>
          <a:xfrm>
            <a:off x="152400" y="1219200"/>
            <a:ext cx="8534400" cy="5486400"/>
          </a:xfrm>
        </p:spPr>
        <p:txBody>
          <a:bodyPr/>
          <a:lstStyle/>
          <a:p>
            <a:r>
              <a:rPr lang="en-US" sz="2200" dirty="0" smtClean="0"/>
              <a:t>We will </a:t>
            </a:r>
            <a:r>
              <a:rPr lang="en-US" sz="2200" u="sng" dirty="0" smtClean="0"/>
              <a:t>NOT</a:t>
            </a:r>
            <a:r>
              <a:rPr lang="en-US" sz="2200" dirty="0" smtClean="0"/>
              <a:t> email your personal account, only your Wilson Community College (WCC) Student Email </a:t>
            </a:r>
          </a:p>
          <a:p>
            <a:endParaRPr lang="en-US" sz="600" dirty="0" smtClean="0"/>
          </a:p>
          <a:p>
            <a:r>
              <a:rPr lang="en-US" sz="2200" dirty="0" smtClean="0"/>
              <a:t>You </a:t>
            </a:r>
            <a:r>
              <a:rPr lang="en-US" sz="2200" u="sng" dirty="0" smtClean="0"/>
              <a:t>NEED</a:t>
            </a:r>
            <a:r>
              <a:rPr lang="en-US" sz="2200" dirty="0" smtClean="0"/>
              <a:t> to be checking that account a few days a week, and if possible on a daily basis</a:t>
            </a:r>
          </a:p>
          <a:p>
            <a:pPr marL="0" indent="0">
              <a:buNone/>
            </a:pPr>
            <a:endParaRPr lang="en-US" sz="600" dirty="0" smtClean="0"/>
          </a:p>
          <a:p>
            <a:r>
              <a:rPr lang="en-US" sz="2200" dirty="0" smtClean="0"/>
              <a:t>This is the primary method we use to notify you. This includes: sign-ups for college trips, cultural events, meetings, etc.</a:t>
            </a:r>
          </a:p>
          <a:p>
            <a:endParaRPr lang="en-US" sz="600" dirty="0"/>
          </a:p>
          <a:p>
            <a:r>
              <a:rPr lang="en-US" sz="2000" dirty="0" smtClean="0"/>
              <a:t>If you do not know how to access your student email, there is a </a:t>
            </a:r>
            <a:r>
              <a:rPr lang="en-US" sz="2000" dirty="0" smtClean="0">
                <a:solidFill>
                  <a:srgbClr val="FF0000"/>
                </a:solidFill>
              </a:rPr>
              <a:t>“Quick Guide for GroupWise Email” </a:t>
            </a:r>
            <a:r>
              <a:rPr lang="en-US" sz="2000" dirty="0" smtClean="0"/>
              <a:t>located on the WCC Website </a:t>
            </a:r>
          </a:p>
          <a:p>
            <a:pPr marL="0" indent="0">
              <a:buNone/>
            </a:pPr>
            <a:endParaRPr lang="en-US" sz="2000" dirty="0" smtClean="0">
              <a:sym typeface="Wingdings"/>
            </a:endParaRPr>
          </a:p>
          <a:p>
            <a:pPr marL="0" indent="0">
              <a:buNone/>
            </a:pPr>
            <a:endParaRPr lang="en-US" sz="2000" dirty="0">
              <a:sym typeface="Wingdings"/>
            </a:endParaRPr>
          </a:p>
          <a:p>
            <a:pPr marL="0" indent="0">
              <a:buNone/>
            </a:pPr>
            <a:r>
              <a:rPr lang="en-US" sz="2000" dirty="0" smtClean="0">
                <a:sym typeface="Wingdings"/>
              </a:rPr>
              <a:t>			</a:t>
            </a:r>
            <a:r>
              <a:rPr lang="en-US" sz="2800" dirty="0" smtClean="0">
                <a:sym typeface="Wingdings"/>
              </a:rPr>
              <a:t></a:t>
            </a:r>
            <a:endParaRPr lang="en-US" sz="2800" dirty="0"/>
          </a:p>
        </p:txBody>
      </p:sp>
      <p:pic>
        <p:nvPicPr>
          <p:cNvPr id="2050" name="Picture 2" descr="C:\Users\X100x_110xxx\Desktop\Cap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6882" y="5029200"/>
            <a:ext cx="1670918" cy="1733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1332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smtClean="0"/>
              <a:t>FACEBOOK</a:t>
            </a:r>
            <a:endParaRPr lang="en-US" u="sng" dirty="0"/>
          </a:p>
        </p:txBody>
      </p:sp>
      <p:sp>
        <p:nvSpPr>
          <p:cNvPr id="3" name="Content Placeholder 2"/>
          <p:cNvSpPr>
            <a:spLocks noGrp="1"/>
          </p:cNvSpPr>
          <p:nvPr>
            <p:ph sz="quarter" idx="1"/>
          </p:nvPr>
        </p:nvSpPr>
        <p:spPr/>
        <p:txBody>
          <a:bodyPr/>
          <a:lstStyle/>
          <a:p>
            <a:r>
              <a:rPr lang="en-US" dirty="0" smtClean="0"/>
              <a:t>SSS has a Facebook page!</a:t>
            </a:r>
          </a:p>
          <a:p>
            <a:r>
              <a:rPr lang="en-US" dirty="0" smtClean="0"/>
              <a:t>Make sure to find us and “like” us, as we will post all of our upcoming events on Facebook as well</a:t>
            </a:r>
          </a:p>
          <a:p>
            <a:pPr marL="0" indent="0" algn="ctr">
              <a:buNone/>
            </a:pPr>
            <a:r>
              <a:rPr lang="en-US" b="1" dirty="0" smtClean="0"/>
              <a:t>Wilson Community College – </a:t>
            </a:r>
            <a:r>
              <a:rPr lang="en-US" b="1" dirty="0" err="1" smtClean="0"/>
              <a:t>TRiO</a:t>
            </a:r>
            <a:r>
              <a:rPr lang="en-US" b="1" dirty="0" smtClean="0"/>
              <a:t> </a:t>
            </a:r>
          </a:p>
          <a:p>
            <a:pPr marL="0" indent="0" algn="ctr">
              <a:buNone/>
            </a:pPr>
            <a:r>
              <a:rPr lang="en-US" b="1" dirty="0" smtClean="0"/>
              <a:t>Student Support Services </a:t>
            </a:r>
          </a:p>
          <a:p>
            <a:pPr marL="0" indent="0" algn="ctr">
              <a:buNone/>
            </a:pPr>
            <a:endParaRPr lang="en-US" sz="1200" b="1" dirty="0" smtClean="0"/>
          </a:p>
          <a:p>
            <a:pPr marL="0" indent="0" algn="ctr">
              <a:buNone/>
            </a:pPr>
            <a:r>
              <a:rPr lang="en-US" sz="2200" b="1" dirty="0">
                <a:hlinkClick r:id="rId3"/>
              </a:rPr>
              <a:t>https</a:t>
            </a:r>
            <a:r>
              <a:rPr lang="en-US" sz="2200" b="1">
                <a:hlinkClick r:id="rId3"/>
              </a:rPr>
              <a:t>://</a:t>
            </a:r>
            <a:r>
              <a:rPr lang="en-US" sz="2200" b="1" smtClean="0">
                <a:hlinkClick r:id="rId3"/>
              </a:rPr>
              <a:t>www.facebook.com/WCCTRiOSSS</a:t>
            </a:r>
            <a:r>
              <a:rPr lang="en-US" sz="2200" b="1"/>
              <a:t> </a:t>
            </a:r>
            <a:r>
              <a:rPr lang="en-US" sz="2200" b="1" smtClean="0"/>
              <a:t> </a:t>
            </a:r>
            <a:endParaRPr lang="en-US" sz="2200" b="1" dirty="0"/>
          </a:p>
          <a:p>
            <a:pPr marL="0" indent="0" algn="ctr">
              <a:buNone/>
            </a:pPr>
            <a:endParaRPr lang="en-US" b="1" dirty="0"/>
          </a:p>
        </p:txBody>
      </p:sp>
      <p:pic>
        <p:nvPicPr>
          <p:cNvPr id="10242" name="Picture 2" descr="http://t1.gstatic.com/images?q=tbn:ANd9GcSJ0lCGlKwqnGUTzPNqMnABkamoRaBIa636SUaOJHtJ0_Qu8o4iv-WpmxA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5509" y="5029200"/>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82938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b="1" u="sng" dirty="0" smtClean="0">
                <a:effectLst>
                  <a:outerShdw blurRad="38100" dist="38100" dir="2700000" algn="tl">
                    <a:srgbClr val="000000">
                      <a:alpha val="43137"/>
                    </a:srgbClr>
                  </a:outerShdw>
                </a:effectLst>
              </a:rPr>
              <a:t>QUIZ</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33400" y="1143000"/>
            <a:ext cx="7620000" cy="5410200"/>
          </a:xfrm>
        </p:spPr>
        <p:txBody>
          <a:bodyPr>
            <a:normAutofit/>
          </a:bodyPr>
          <a:lstStyle/>
          <a:p>
            <a:pPr marL="0" indent="0" algn="ctr">
              <a:buNone/>
            </a:pPr>
            <a:r>
              <a:rPr lang="en-US" dirty="0" smtClean="0"/>
              <a:t>True or False.  Email your answers to </a:t>
            </a:r>
            <a:r>
              <a:rPr lang="en-US" dirty="0" smtClean="0">
                <a:solidFill>
                  <a:srgbClr val="0070C0"/>
                </a:solidFill>
                <a:hlinkClick r:id="rId2"/>
              </a:rPr>
              <a:t>rh9446@wilsoncc.edu</a:t>
            </a:r>
            <a:r>
              <a:rPr lang="en-US" dirty="0" smtClean="0">
                <a:solidFill>
                  <a:srgbClr val="0070C0"/>
                </a:solidFill>
              </a:rPr>
              <a:t> </a:t>
            </a:r>
            <a:r>
              <a:rPr lang="en-US" dirty="0" smtClean="0"/>
              <a:t>to get credit for viewing this Orientation presentation.</a:t>
            </a:r>
          </a:p>
          <a:p>
            <a:pPr marL="0" indent="0" algn="ctr">
              <a:buNone/>
            </a:pPr>
            <a:r>
              <a:rPr lang="en-US" dirty="0" smtClean="0"/>
              <a:t>---------------------------</a:t>
            </a:r>
          </a:p>
          <a:p>
            <a:pPr marL="457200" indent="-457200">
              <a:buFont typeface="+mj-lt"/>
              <a:buAutoNum type="arabicPeriod"/>
            </a:pPr>
            <a:r>
              <a:rPr lang="en-US" dirty="0" smtClean="0"/>
              <a:t>You should meet with a Staff member twice a semester. </a:t>
            </a:r>
          </a:p>
          <a:p>
            <a:pPr marL="457200" indent="-457200">
              <a:buFont typeface="+mj-lt"/>
              <a:buAutoNum type="arabicPeriod"/>
            </a:pPr>
            <a:r>
              <a:rPr lang="en-US" dirty="0" smtClean="0"/>
              <a:t>It is important to sign in/sign out each time you use the Lab.</a:t>
            </a:r>
          </a:p>
          <a:p>
            <a:pPr marL="457200" indent="-457200">
              <a:buFont typeface="+mj-lt"/>
              <a:buAutoNum type="arabicPeriod"/>
            </a:pPr>
            <a:r>
              <a:rPr lang="en-US" dirty="0" smtClean="0">
                <a:solidFill>
                  <a:srgbClr val="080808"/>
                </a:solidFill>
              </a:rPr>
              <a:t>You should make an appointment to meet with a staff member, to make sure they are available when you are. </a:t>
            </a:r>
          </a:p>
          <a:p>
            <a:pPr marL="457200" indent="-457200">
              <a:buFont typeface="+mj-lt"/>
              <a:buAutoNum type="arabicPeriod"/>
            </a:pPr>
            <a:r>
              <a:rPr lang="en-US" dirty="0" smtClean="0"/>
              <a:t>You should check your email on a daily basis if possible.  </a:t>
            </a:r>
            <a:endParaRPr lang="en-US" dirty="0" smtClean="0">
              <a:solidFill>
                <a:srgbClr val="00B050"/>
              </a:solidFill>
            </a:endParaRPr>
          </a:p>
        </p:txBody>
      </p:sp>
    </p:spTree>
    <p:extLst>
      <p:ext uri="{BB962C8B-B14F-4D97-AF65-F5344CB8AC3E}">
        <p14:creationId xmlns:p14="http://schemas.microsoft.com/office/powerpoint/2010/main" val="7475721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algn="ctr"/>
            <a:r>
              <a:rPr lang="en-US" b="1" u="sng" dirty="0" smtClean="0"/>
              <a:t>SSS Requirements</a:t>
            </a:r>
            <a:endParaRPr lang="en-US" b="1" u="sng" dirty="0"/>
          </a:p>
        </p:txBody>
      </p:sp>
      <p:sp>
        <p:nvSpPr>
          <p:cNvPr id="3" name="Content Placeholder 2"/>
          <p:cNvSpPr>
            <a:spLocks noGrp="1"/>
          </p:cNvSpPr>
          <p:nvPr>
            <p:ph sz="quarter" idx="1"/>
          </p:nvPr>
        </p:nvSpPr>
        <p:spPr>
          <a:xfrm>
            <a:off x="228600" y="1600200"/>
            <a:ext cx="8458200" cy="4873752"/>
          </a:xfrm>
        </p:spPr>
        <p:txBody>
          <a:bodyPr>
            <a:normAutofit/>
          </a:bodyPr>
          <a:lstStyle/>
          <a:p>
            <a:r>
              <a:rPr lang="en-US" b="1" dirty="0" smtClean="0"/>
              <a:t>Attend at least 1 </a:t>
            </a:r>
            <a:r>
              <a:rPr lang="en-US" b="1" u="sng" dirty="0" smtClean="0"/>
              <a:t>workshop</a:t>
            </a:r>
            <a:r>
              <a:rPr lang="en-US" b="1" dirty="0" smtClean="0"/>
              <a:t> each semester </a:t>
            </a:r>
          </a:p>
          <a:p>
            <a:r>
              <a:rPr lang="en-US" b="1" dirty="0" smtClean="0"/>
              <a:t>Attend at least 1 </a:t>
            </a:r>
            <a:r>
              <a:rPr lang="en-US" b="1" u="sng" dirty="0" smtClean="0"/>
              <a:t>college trip/career fair </a:t>
            </a:r>
            <a:r>
              <a:rPr lang="en-US" b="1" dirty="0" smtClean="0"/>
              <a:t>per year</a:t>
            </a:r>
          </a:p>
          <a:p>
            <a:r>
              <a:rPr lang="en-US" b="1" dirty="0" smtClean="0"/>
              <a:t>Attend at least 1 </a:t>
            </a:r>
            <a:r>
              <a:rPr lang="en-US" b="1" u="sng" dirty="0" smtClean="0"/>
              <a:t>cultural activity</a:t>
            </a:r>
            <a:r>
              <a:rPr lang="en-US" b="1" dirty="0" smtClean="0"/>
              <a:t> per year</a:t>
            </a:r>
          </a:p>
          <a:p>
            <a:r>
              <a:rPr lang="en-US" b="1" u="sng" dirty="0" smtClean="0"/>
              <a:t>Meet with a staff member </a:t>
            </a:r>
            <a:r>
              <a:rPr lang="en-US" b="1" dirty="0" smtClean="0"/>
              <a:t>at least twice a semester</a:t>
            </a:r>
            <a:endParaRPr lang="en-US" b="1" dirty="0"/>
          </a:p>
        </p:txBody>
      </p:sp>
      <p:pic>
        <p:nvPicPr>
          <p:cNvPr id="4098" name="Picture 2" descr="http://t3.gstatic.com/images?q=tbn:ANd9GcSWOdn9kNdObTovs3Cp9q2t_d561t1Bjl5urlg-orWAA9fAvB2jX7uIMZA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7382" y="3810000"/>
            <a:ext cx="2667000" cy="2286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5451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pPr algn="ctr"/>
            <a:r>
              <a:rPr lang="en-US" sz="3400" u="sng" dirty="0" smtClean="0"/>
              <a:t>Lab Structure</a:t>
            </a:r>
            <a:endParaRPr lang="en-US" sz="3400" u="sng" dirty="0"/>
          </a:p>
        </p:txBody>
      </p:sp>
      <p:sp>
        <p:nvSpPr>
          <p:cNvPr id="3" name="Content Placeholder 2"/>
          <p:cNvSpPr>
            <a:spLocks noGrp="1"/>
          </p:cNvSpPr>
          <p:nvPr>
            <p:ph sz="quarter" idx="1"/>
          </p:nvPr>
        </p:nvSpPr>
        <p:spPr>
          <a:xfrm>
            <a:off x="457200" y="1142999"/>
            <a:ext cx="7467600" cy="5687291"/>
          </a:xfrm>
        </p:spPr>
        <p:txBody>
          <a:bodyPr/>
          <a:lstStyle/>
          <a:p>
            <a:pPr marL="0" indent="0">
              <a:buNone/>
            </a:pPr>
            <a:endParaRPr lang="en-US" sz="600" dirty="0" smtClean="0"/>
          </a:p>
          <a:p>
            <a:pPr marL="0" indent="0" algn="ctr">
              <a:buNone/>
            </a:pPr>
            <a:r>
              <a:rPr lang="en-US" dirty="0" smtClean="0"/>
              <a:t>TUTORING IS BY APPOINTMENT!</a:t>
            </a:r>
          </a:p>
          <a:p>
            <a:pPr marL="0" indent="0" algn="ctr">
              <a:buNone/>
            </a:pPr>
            <a:r>
              <a:rPr lang="en-US" dirty="0" smtClean="0"/>
              <a:t>One tutor will be appointed for walk-ins each day </a:t>
            </a:r>
            <a:r>
              <a:rPr lang="en-US" i="1" dirty="0" smtClean="0"/>
              <a:t>first come first serve</a:t>
            </a:r>
          </a:p>
          <a:p>
            <a:pPr marL="0" indent="0" algn="ctr">
              <a:buNone/>
            </a:pPr>
            <a:endParaRPr lang="en-US" sz="600" dirty="0" smtClean="0"/>
          </a:p>
          <a:p>
            <a:pPr marL="0" indent="0" algn="ctr">
              <a:buNone/>
            </a:pPr>
            <a:r>
              <a:rPr lang="en-US" dirty="0" smtClean="0"/>
              <a:t>We strongly encourage you make an appointment to ensure you receive the tutoring that you need</a:t>
            </a:r>
          </a:p>
          <a:p>
            <a:pPr marL="0" indent="0" algn="ctr">
              <a:buNone/>
            </a:pPr>
            <a:endParaRPr lang="en-US" sz="600" dirty="0" smtClean="0"/>
          </a:p>
          <a:p>
            <a:pPr marL="0" indent="0" algn="ctr">
              <a:buNone/>
            </a:pPr>
            <a:r>
              <a:rPr lang="en-US" dirty="0" smtClean="0"/>
              <a:t>You can schedule up to two, 1 hour </a:t>
            </a:r>
          </a:p>
          <a:p>
            <a:pPr marL="0" indent="0" algn="ctr">
              <a:buNone/>
            </a:pPr>
            <a:r>
              <a:rPr lang="en-US" dirty="0" smtClean="0"/>
              <a:t>appointments per week</a:t>
            </a:r>
          </a:p>
          <a:p>
            <a:pPr marL="0" indent="0" algn="ctr">
              <a:buNone/>
            </a:pPr>
            <a:endParaRPr lang="en-US" sz="600" dirty="0" smtClean="0"/>
          </a:p>
          <a:p>
            <a:pPr marL="0" indent="0" algn="ctr">
              <a:buNone/>
            </a:pPr>
            <a:r>
              <a:rPr lang="en-US" dirty="0" smtClean="0"/>
              <a:t>Some supplemental instruction and tutoring groups will be provided</a:t>
            </a:r>
          </a:p>
          <a:p>
            <a:pPr marL="0" indent="0" algn="ctr">
              <a:buNone/>
            </a:pPr>
            <a:endParaRPr lang="en-US" dirty="0" smtClean="0"/>
          </a:p>
          <a:p>
            <a:pPr marL="0" indent="0" algn="ctr">
              <a:buNone/>
            </a:pPr>
            <a:r>
              <a:rPr lang="en-US" dirty="0" smtClean="0"/>
              <a:t>Lab phone number: 246-1391</a:t>
            </a:r>
            <a:endParaRPr lang="en-US" dirty="0"/>
          </a:p>
        </p:txBody>
      </p:sp>
      <p:pic>
        <p:nvPicPr>
          <p:cNvPr id="5122" name="Picture 2" descr="http://t0.gstatic.com/images?q=tbn:ANd9GcS5LUb9ob0s6TwbO6QjGaDyffnOl-rj-J1Cc1BEE944JpPQcsp2gPTEMN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753965"/>
            <a:ext cx="1104900" cy="107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00729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u="sng" dirty="0" smtClean="0"/>
              <a:t>Sign In Sheets</a:t>
            </a:r>
            <a:endParaRPr lang="en-US" u="sng" dirty="0"/>
          </a:p>
        </p:txBody>
      </p:sp>
      <p:sp>
        <p:nvSpPr>
          <p:cNvPr id="3" name="Content Placeholder 2"/>
          <p:cNvSpPr>
            <a:spLocks noGrp="1"/>
          </p:cNvSpPr>
          <p:nvPr>
            <p:ph sz="quarter" idx="1"/>
          </p:nvPr>
        </p:nvSpPr>
        <p:spPr>
          <a:xfrm>
            <a:off x="457200" y="1295400"/>
            <a:ext cx="7467600" cy="5178552"/>
          </a:xfrm>
        </p:spPr>
        <p:txBody>
          <a:bodyPr/>
          <a:lstStyle/>
          <a:p>
            <a:pPr algn="ctr"/>
            <a:r>
              <a:rPr lang="en-US" dirty="0" smtClean="0"/>
              <a:t>Please make sure you are signing in on the proper sign in sheet </a:t>
            </a:r>
            <a:r>
              <a:rPr lang="en-US" u="sng" dirty="0" smtClean="0"/>
              <a:t>each</a:t>
            </a:r>
            <a:r>
              <a:rPr lang="en-US" dirty="0" smtClean="0"/>
              <a:t> time you visit the lab      (Since you are a </a:t>
            </a:r>
            <a:r>
              <a:rPr lang="en-US" u="sng" dirty="0" smtClean="0"/>
              <a:t>member</a:t>
            </a:r>
            <a:r>
              <a:rPr lang="en-US" dirty="0" smtClean="0"/>
              <a:t> of SSS, </a:t>
            </a:r>
          </a:p>
          <a:p>
            <a:pPr marL="0" indent="0" algn="ctr">
              <a:buNone/>
            </a:pPr>
            <a:r>
              <a:rPr lang="en-US" dirty="0" smtClean="0"/>
              <a:t>use the bright green sheet).</a:t>
            </a:r>
          </a:p>
          <a:p>
            <a:pPr algn="ctr"/>
            <a:endParaRPr lang="en-US" dirty="0"/>
          </a:p>
          <a:p>
            <a:pPr algn="ctr"/>
            <a:r>
              <a:rPr lang="en-US" dirty="0" smtClean="0"/>
              <a:t>You will also need to sign out, before you leave </a:t>
            </a:r>
          </a:p>
          <a:p>
            <a:pPr marL="0" indent="0" algn="ctr">
              <a:buNone/>
            </a:pPr>
            <a:r>
              <a:rPr lang="en-US" dirty="0" smtClean="0"/>
              <a:t>as well</a:t>
            </a:r>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0081" y="4317600"/>
            <a:ext cx="2540400" cy="2540400"/>
          </a:xfrm>
          <a:prstGeom prst="rect">
            <a:avLst/>
          </a:prstGeom>
        </p:spPr>
      </p:pic>
    </p:spTree>
    <p:extLst>
      <p:ext uri="{BB962C8B-B14F-4D97-AF65-F5344CB8AC3E}">
        <p14:creationId xmlns:p14="http://schemas.microsoft.com/office/powerpoint/2010/main" val="15961755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b="1" u="sng" dirty="0" smtClean="0"/>
              <a:t>Lab Hours</a:t>
            </a:r>
            <a:endParaRPr lang="en-US" b="1" u="sng" dirty="0"/>
          </a:p>
        </p:txBody>
      </p:sp>
      <p:sp>
        <p:nvSpPr>
          <p:cNvPr id="3" name="Content Placeholder 2"/>
          <p:cNvSpPr>
            <a:spLocks noGrp="1"/>
          </p:cNvSpPr>
          <p:nvPr>
            <p:ph sz="quarter" idx="1"/>
          </p:nvPr>
        </p:nvSpPr>
        <p:spPr>
          <a:xfrm>
            <a:off x="762000" y="1143000"/>
            <a:ext cx="7924800" cy="5330952"/>
          </a:xfrm>
        </p:spPr>
        <p:txBody>
          <a:bodyPr>
            <a:normAutofit/>
          </a:bodyPr>
          <a:lstStyle/>
          <a:p>
            <a:r>
              <a:rPr lang="en-US" sz="2800" dirty="0" smtClean="0"/>
              <a:t>Monday through Thursday </a:t>
            </a:r>
          </a:p>
          <a:p>
            <a:pPr marL="0" indent="0">
              <a:buNone/>
            </a:pPr>
            <a:r>
              <a:rPr lang="en-US" sz="2800" dirty="0"/>
              <a:t> </a:t>
            </a:r>
            <a:r>
              <a:rPr lang="en-US" sz="2800" dirty="0" smtClean="0"/>
              <a:t>     8:00am – 6:00pm </a:t>
            </a:r>
          </a:p>
          <a:p>
            <a:pPr marL="0" indent="0">
              <a:buNone/>
            </a:pPr>
            <a:endParaRPr lang="en-US" sz="2800" dirty="0"/>
          </a:p>
          <a:p>
            <a:pPr marL="0" indent="0">
              <a:buNone/>
            </a:pPr>
            <a:r>
              <a:rPr lang="en-US" sz="2800" dirty="0"/>
              <a:t>Open Lab: 4:00pm – 6:00pm</a:t>
            </a:r>
          </a:p>
          <a:p>
            <a:pPr marL="0" indent="0">
              <a:buNone/>
            </a:pPr>
            <a:endParaRPr lang="en-US" sz="2800" dirty="0" smtClean="0"/>
          </a:p>
          <a:p>
            <a:pPr marL="0" indent="0">
              <a:buNone/>
            </a:pPr>
            <a:endParaRPr lang="en-US" sz="1400" dirty="0" smtClean="0"/>
          </a:p>
          <a:p>
            <a:r>
              <a:rPr lang="en-US" sz="2800" dirty="0" smtClean="0"/>
              <a:t>Friday’s 8:00am – 12:00 pm </a:t>
            </a:r>
          </a:p>
          <a:p>
            <a:pPr marL="0" indent="0">
              <a:buNone/>
            </a:pPr>
            <a:r>
              <a:rPr lang="en-US" sz="2800" dirty="0" smtClean="0"/>
              <a:t>   </a:t>
            </a:r>
            <a:endParaRPr lang="en-US" sz="1400" dirty="0" smtClean="0"/>
          </a:p>
          <a:p>
            <a:r>
              <a:rPr lang="en-US" sz="2800" dirty="0" smtClean="0"/>
              <a:t>Students with Disabilities – Please see Staff if you need additional tutoring support</a:t>
            </a:r>
          </a:p>
        </p:txBody>
      </p:sp>
      <p:pic>
        <p:nvPicPr>
          <p:cNvPr id="6146" name="Picture 2" descr="http://t0.gstatic.com/images?q=tbn:ANd9GcR1eW8lxrvO6QIN0FGEhXaBDzDj-P2V4hoqTZdxS6WcJlJ7OCOFuCzFn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219200"/>
            <a:ext cx="1295400" cy="127049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t1.gstatic.com/images?q=tbn:ANd9GcT0Qo2QOGGWWXh79RRA0znEy7L6GrEWagszFmJ7zYb_U_R5TMr8HPkwYx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381000"/>
            <a:ext cx="1372582" cy="1270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5814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algn="ctr"/>
            <a:r>
              <a:rPr lang="en-US" b="1" u="sng" dirty="0" smtClean="0"/>
              <a:t>If you are a “No-Show”</a:t>
            </a:r>
            <a:endParaRPr lang="en-US" b="1" u="sng" dirty="0"/>
          </a:p>
        </p:txBody>
      </p:sp>
      <p:sp>
        <p:nvSpPr>
          <p:cNvPr id="3" name="Content Placeholder 2"/>
          <p:cNvSpPr>
            <a:spLocks noGrp="1"/>
          </p:cNvSpPr>
          <p:nvPr>
            <p:ph sz="quarter" idx="1"/>
          </p:nvPr>
        </p:nvSpPr>
        <p:spPr>
          <a:xfrm>
            <a:off x="457200" y="1600199"/>
            <a:ext cx="7467600" cy="5038725"/>
          </a:xfrm>
        </p:spPr>
        <p:txBody>
          <a:bodyPr/>
          <a:lstStyle/>
          <a:p>
            <a:pPr marL="0" indent="0">
              <a:buNone/>
            </a:pPr>
            <a:r>
              <a:rPr lang="en-US" dirty="0" smtClean="0"/>
              <a:t>If you miss your scheduled tutoring session:</a:t>
            </a:r>
          </a:p>
          <a:p>
            <a:r>
              <a:rPr lang="en-US" dirty="0" smtClean="0"/>
              <a:t>First time – Warning</a:t>
            </a:r>
          </a:p>
          <a:p>
            <a:r>
              <a:rPr lang="en-US" dirty="0" smtClean="0"/>
              <a:t>Second time – </a:t>
            </a:r>
            <a:r>
              <a:rPr lang="en-US" dirty="0"/>
              <a:t>W</a:t>
            </a:r>
            <a:r>
              <a:rPr lang="en-US" dirty="0" smtClean="0"/>
              <a:t>arning</a:t>
            </a:r>
          </a:p>
          <a:p>
            <a:r>
              <a:rPr lang="en-US" dirty="0" smtClean="0"/>
              <a:t>Third time – You must meet with a staff member before scheduling/attending your next tutoring session. </a:t>
            </a:r>
          </a:p>
          <a:p>
            <a:r>
              <a:rPr lang="en-US" dirty="0" smtClean="0"/>
              <a:t>Fourth time – Loss of tutoring privileges for the semester </a:t>
            </a:r>
          </a:p>
          <a:p>
            <a:r>
              <a:rPr lang="en-US" dirty="0" smtClean="0"/>
              <a:t>If you cannot attend your tutoring session, you must notify either your tutor, Mr. Harris, Mrs. Jones, Mrs. Watson or Mr. Carr </a:t>
            </a:r>
          </a:p>
          <a:p>
            <a:endParaRPr lang="en-US" dirty="0"/>
          </a:p>
        </p:txBody>
      </p:sp>
    </p:spTree>
    <p:extLst>
      <p:ext uri="{BB962C8B-B14F-4D97-AF65-F5344CB8AC3E}">
        <p14:creationId xmlns:p14="http://schemas.microsoft.com/office/powerpoint/2010/main" val="108459153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b="1" u="sng" dirty="0" smtClean="0"/>
              <a:t>Academic Dishonesty </a:t>
            </a:r>
            <a:endParaRPr lang="en-US" b="1" u="sng" dirty="0"/>
          </a:p>
        </p:txBody>
      </p:sp>
      <p:sp>
        <p:nvSpPr>
          <p:cNvPr id="3" name="Content Placeholder 2"/>
          <p:cNvSpPr>
            <a:spLocks noGrp="1"/>
          </p:cNvSpPr>
          <p:nvPr>
            <p:ph sz="quarter" idx="1"/>
          </p:nvPr>
        </p:nvSpPr>
        <p:spPr>
          <a:xfrm>
            <a:off x="457200" y="1371600"/>
            <a:ext cx="7467600" cy="5102352"/>
          </a:xfrm>
        </p:spPr>
        <p:txBody>
          <a:bodyPr>
            <a:normAutofit lnSpcReduction="10000"/>
          </a:bodyPr>
          <a:lstStyle/>
          <a:p>
            <a:r>
              <a:rPr lang="en-US" dirty="0" smtClean="0"/>
              <a:t>Academic dishonesty is defined as any behavior or action in the classroom, laboratory, clinical site, or distance learning venue that attempts to deceive the instructor.  Examples of academic dishonesty include cheating, plagiarism, or lying. </a:t>
            </a:r>
            <a:r>
              <a:rPr lang="en-US" i="1" dirty="0" smtClean="0"/>
              <a:t>(Page 46 in the WCC Catalog)</a:t>
            </a:r>
          </a:p>
          <a:p>
            <a:endParaRPr lang="en-US" i="1" dirty="0"/>
          </a:p>
          <a:p>
            <a:r>
              <a:rPr lang="en-US" dirty="0" smtClean="0"/>
              <a:t>We take this very seriously in SSS, and you can be expelled from school if found guilty.</a:t>
            </a:r>
          </a:p>
          <a:p>
            <a:endParaRPr lang="en-US" dirty="0"/>
          </a:p>
          <a:p>
            <a:r>
              <a:rPr lang="en-US" dirty="0" smtClean="0"/>
              <a:t>Please remember that you </a:t>
            </a:r>
            <a:r>
              <a:rPr lang="en-US" u="sng" dirty="0" smtClean="0"/>
              <a:t>cannot</a:t>
            </a:r>
            <a:r>
              <a:rPr lang="en-US" dirty="0" smtClean="0"/>
              <a:t> ask a tutor to do your work for you – this is academic dishonesty.</a:t>
            </a:r>
            <a:endParaRPr lang="en-US" dirty="0"/>
          </a:p>
        </p:txBody>
      </p:sp>
    </p:spTree>
    <p:extLst>
      <p:ext uri="{BB962C8B-B14F-4D97-AF65-F5344CB8AC3E}">
        <p14:creationId xmlns:p14="http://schemas.microsoft.com/office/powerpoint/2010/main" val="41187686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pPr algn="ctr"/>
            <a:r>
              <a:rPr lang="en-US" b="1" u="sng" dirty="0" smtClean="0"/>
              <a:t>Behavior Policy &amp; Internet Usage</a:t>
            </a:r>
            <a:endParaRPr lang="en-US" b="1" u="sng" dirty="0"/>
          </a:p>
        </p:txBody>
      </p:sp>
      <p:sp>
        <p:nvSpPr>
          <p:cNvPr id="3" name="Content Placeholder 2"/>
          <p:cNvSpPr>
            <a:spLocks noGrp="1"/>
          </p:cNvSpPr>
          <p:nvPr>
            <p:ph sz="quarter" idx="1"/>
          </p:nvPr>
        </p:nvSpPr>
        <p:spPr/>
        <p:txBody>
          <a:bodyPr/>
          <a:lstStyle/>
          <a:p>
            <a:pPr algn="ctr"/>
            <a:r>
              <a:rPr lang="en-US" dirty="0" smtClean="0"/>
              <a:t>No cell phone usage in the Lab</a:t>
            </a:r>
          </a:p>
          <a:p>
            <a:pPr algn="ctr"/>
            <a:r>
              <a:rPr lang="en-US" dirty="0" smtClean="0"/>
              <a:t>No eating/drinking in the Lab</a:t>
            </a:r>
          </a:p>
          <a:p>
            <a:pPr algn="ctr"/>
            <a:r>
              <a:rPr lang="en-US" dirty="0" smtClean="0"/>
              <a:t>Be respectful to all Staff</a:t>
            </a:r>
          </a:p>
          <a:p>
            <a:pPr algn="ctr"/>
            <a:r>
              <a:rPr lang="en-US" dirty="0" smtClean="0"/>
              <a:t>No Facebook, Twitter, Gaming </a:t>
            </a:r>
          </a:p>
          <a:p>
            <a:pPr marL="0" indent="0" algn="ctr">
              <a:buNone/>
            </a:pPr>
            <a:r>
              <a:rPr lang="en-US" dirty="0"/>
              <a:t> </a:t>
            </a:r>
            <a:r>
              <a:rPr lang="en-US" dirty="0" smtClean="0"/>
              <a:t>   (educational purposes only)</a:t>
            </a:r>
          </a:p>
          <a:p>
            <a:endParaRPr lang="en-US" dirty="0" smtClean="0"/>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4191000"/>
            <a:ext cx="2143125" cy="2143125"/>
          </a:xfrm>
          <a:prstGeom prst="rect">
            <a:avLst/>
          </a:prstGeom>
        </p:spPr>
      </p:pic>
    </p:spTree>
    <p:extLst>
      <p:ext uri="{BB962C8B-B14F-4D97-AF65-F5344CB8AC3E}">
        <p14:creationId xmlns:p14="http://schemas.microsoft.com/office/powerpoint/2010/main" val="10324646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pPr algn="ctr"/>
            <a:r>
              <a:rPr lang="en-US" u="sng" dirty="0" smtClean="0"/>
              <a:t>Grant Aid</a:t>
            </a:r>
            <a:endParaRPr lang="en-US" u="sng" dirty="0"/>
          </a:p>
        </p:txBody>
      </p:sp>
      <p:sp>
        <p:nvSpPr>
          <p:cNvPr id="3" name="Content Placeholder 2"/>
          <p:cNvSpPr>
            <a:spLocks noGrp="1"/>
          </p:cNvSpPr>
          <p:nvPr>
            <p:ph sz="quarter" idx="1"/>
          </p:nvPr>
        </p:nvSpPr>
        <p:spPr>
          <a:xfrm>
            <a:off x="838200" y="1295400"/>
            <a:ext cx="7086600" cy="5178552"/>
          </a:xfrm>
        </p:spPr>
        <p:txBody>
          <a:bodyPr>
            <a:normAutofit lnSpcReduction="10000"/>
          </a:bodyPr>
          <a:lstStyle/>
          <a:p>
            <a:r>
              <a:rPr lang="en-US" dirty="0" smtClean="0"/>
              <a:t>Active participant in SSS </a:t>
            </a:r>
          </a:p>
          <a:p>
            <a:r>
              <a:rPr lang="en-US" dirty="0" smtClean="0"/>
              <a:t>Be in good standing with WCC</a:t>
            </a:r>
          </a:p>
          <a:p>
            <a:r>
              <a:rPr lang="en-US" dirty="0" smtClean="0"/>
              <a:t>Have an unmet financial need (determined by FA office)            </a:t>
            </a:r>
          </a:p>
          <a:p>
            <a:r>
              <a:rPr lang="en-US" dirty="0" smtClean="0"/>
              <a:t>Must be receiving Pell Grant (in semester Grant awarded)</a:t>
            </a:r>
          </a:p>
          <a:p>
            <a:r>
              <a:rPr lang="en-US" dirty="0" smtClean="0"/>
              <a:t>Not received diploma/certificate/degree </a:t>
            </a:r>
          </a:p>
          <a:p>
            <a:r>
              <a:rPr lang="en-US" dirty="0" smtClean="0"/>
              <a:t>Registered for 6 credit hours (in semester receiving Grant)</a:t>
            </a:r>
          </a:p>
          <a:p>
            <a:r>
              <a:rPr lang="en-US" dirty="0" smtClean="0"/>
              <a:t>A Committee </a:t>
            </a:r>
            <a:r>
              <a:rPr lang="en-US" dirty="0"/>
              <a:t>decides on recipients </a:t>
            </a:r>
            <a:endParaRPr lang="en-US" dirty="0" smtClean="0"/>
          </a:p>
          <a:p>
            <a:r>
              <a:rPr lang="en-US" dirty="0" smtClean="0"/>
              <a:t>Cannot receive Grant Aid two times in a row</a:t>
            </a:r>
            <a:endParaRPr lang="en-US" dirty="0"/>
          </a:p>
          <a:p>
            <a:pPr marL="0" indent="0">
              <a:buNone/>
            </a:pPr>
            <a:endParaRPr lang="en-US" sz="600" dirty="0"/>
          </a:p>
          <a:p>
            <a:pPr marL="0" indent="0" algn="ctr">
              <a:buNone/>
            </a:pPr>
            <a:r>
              <a:rPr lang="en-US" dirty="0" smtClean="0"/>
              <a:t>Next available application: </a:t>
            </a:r>
            <a:r>
              <a:rPr lang="en-US" dirty="0" err="1" smtClean="0"/>
              <a:t>Febuary</a:t>
            </a:r>
            <a:r>
              <a:rPr lang="en-US" dirty="0" smtClean="0"/>
              <a:t> 2017</a:t>
            </a:r>
          </a:p>
          <a:p>
            <a:pPr algn="ctr"/>
            <a:endParaRPr lang="en-US" sz="600" dirty="0" smtClean="0"/>
          </a:p>
        </p:txBody>
      </p:sp>
    </p:spTree>
    <p:extLst>
      <p:ext uri="{BB962C8B-B14F-4D97-AF65-F5344CB8AC3E}">
        <p14:creationId xmlns:p14="http://schemas.microsoft.com/office/powerpoint/2010/main" val="17143608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591</TotalTime>
  <Words>834</Words>
  <Application>Microsoft Office PowerPoint</Application>
  <PresentationFormat>On-screen Show (4:3)</PresentationFormat>
  <Paragraphs>120</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Century Schoolbook</vt:lpstr>
      <vt:lpstr>Wingdings</vt:lpstr>
      <vt:lpstr>Wingdings 2</vt:lpstr>
      <vt:lpstr>Oriel</vt:lpstr>
      <vt:lpstr>Student Support Services  Mandatory Orientation</vt:lpstr>
      <vt:lpstr>SSS Requirements</vt:lpstr>
      <vt:lpstr>Lab Structure</vt:lpstr>
      <vt:lpstr>Sign In Sheets</vt:lpstr>
      <vt:lpstr>Lab Hours</vt:lpstr>
      <vt:lpstr>If you are a “No-Show”</vt:lpstr>
      <vt:lpstr>Academic Dishonesty </vt:lpstr>
      <vt:lpstr>Behavior Policy &amp; Internet Usage</vt:lpstr>
      <vt:lpstr>Grant Aid</vt:lpstr>
      <vt:lpstr>Progress Reports &amp; Meetings with Staff</vt:lpstr>
      <vt:lpstr>Make An Appointment!</vt:lpstr>
      <vt:lpstr>Check your Student Email</vt:lpstr>
      <vt:lpstr>FACEBOOK</vt:lpstr>
      <vt:lpstr>QUIZ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X100x_110xxx</dc:creator>
  <cp:lastModifiedBy>Reginald</cp:lastModifiedBy>
  <cp:revision>87</cp:revision>
  <cp:lastPrinted>2013-01-09T15:23:32Z</cp:lastPrinted>
  <dcterms:created xsi:type="dcterms:W3CDTF">2013-01-03T13:44:11Z</dcterms:created>
  <dcterms:modified xsi:type="dcterms:W3CDTF">2016-10-19T15:31:02Z</dcterms:modified>
</cp:coreProperties>
</file>